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9" r:id="rId2"/>
    <p:sldId id="258" r:id="rId3"/>
    <p:sldId id="264" r:id="rId4"/>
    <p:sldId id="265" r:id="rId5"/>
    <p:sldId id="266" r:id="rId6"/>
    <p:sldId id="267" r:id="rId7"/>
    <p:sldId id="26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1BF4D3-D82A-4969-A089-BF6C7F091C49}"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GB"/>
        </a:p>
      </dgm:t>
    </dgm:pt>
    <dgm:pt modelId="{D81719AA-BBCC-427E-A8F6-AB928107F656}">
      <dgm:prSet/>
      <dgm:spPr/>
      <dgm:t>
        <a:bodyPr/>
        <a:lstStyle/>
        <a:p>
          <a:pPr rtl="0"/>
          <a:r>
            <a:rPr lang="en-US" b="1" i="1" dirty="0" smtClean="0"/>
            <a:t>1.RELIGION AND CASTE</a:t>
          </a:r>
          <a:r>
            <a:rPr lang="en-US" dirty="0" smtClean="0"/>
            <a:t>:</a:t>
          </a:r>
          <a:br>
            <a:rPr lang="en-US" dirty="0" smtClean="0"/>
          </a:br>
          <a:r>
            <a:rPr lang="en-US" dirty="0" smtClean="0"/>
            <a:t> Religion and caste play an effective role to participate the people in political activities. On the whole ,the influence of religion and caste on voting behavior can not be ruled out. It has worked always and there is hardly any party in India which has not exploited caste and religious sentiments of the people improving its electoral prospects.</a:t>
          </a:r>
          <a:r>
            <a:rPr lang="en-GB" dirty="0" smtClean="0"/>
            <a:t/>
          </a:r>
          <a:br>
            <a:rPr lang="en-GB" dirty="0" smtClean="0"/>
          </a:br>
          <a:endParaRPr lang="en-GB" dirty="0"/>
        </a:p>
      </dgm:t>
    </dgm:pt>
    <dgm:pt modelId="{ED1AE061-FD7F-4691-AA7C-CBAEB447595F}" type="parTrans" cxnId="{48EE35CC-AC55-4C6B-805C-FD00924D66E4}">
      <dgm:prSet/>
      <dgm:spPr/>
      <dgm:t>
        <a:bodyPr/>
        <a:lstStyle/>
        <a:p>
          <a:endParaRPr lang="en-GB"/>
        </a:p>
      </dgm:t>
    </dgm:pt>
    <dgm:pt modelId="{6C28D6C4-8DF8-4166-827B-2DE81CBC118B}" type="sibTrans" cxnId="{48EE35CC-AC55-4C6B-805C-FD00924D66E4}">
      <dgm:prSet/>
      <dgm:spPr/>
      <dgm:t>
        <a:bodyPr/>
        <a:lstStyle/>
        <a:p>
          <a:endParaRPr lang="en-GB"/>
        </a:p>
      </dgm:t>
    </dgm:pt>
    <dgm:pt modelId="{9223034A-063F-4DEB-A7B4-DC663282898B}" type="pres">
      <dgm:prSet presAssocID="{C21BF4D3-D82A-4969-A089-BF6C7F091C49}" presName="hierChild1" presStyleCnt="0">
        <dgm:presLayoutVars>
          <dgm:orgChart val="1"/>
          <dgm:chPref val="1"/>
          <dgm:dir/>
          <dgm:animOne val="branch"/>
          <dgm:animLvl val="lvl"/>
          <dgm:resizeHandles/>
        </dgm:presLayoutVars>
      </dgm:prSet>
      <dgm:spPr/>
      <dgm:t>
        <a:bodyPr/>
        <a:lstStyle/>
        <a:p>
          <a:endParaRPr lang="en-GB"/>
        </a:p>
      </dgm:t>
    </dgm:pt>
    <dgm:pt modelId="{9BA3C103-95D5-4411-A8B5-8D363A8E002A}" type="pres">
      <dgm:prSet presAssocID="{D81719AA-BBCC-427E-A8F6-AB928107F656}" presName="hierRoot1" presStyleCnt="0">
        <dgm:presLayoutVars>
          <dgm:hierBranch val="init"/>
        </dgm:presLayoutVars>
      </dgm:prSet>
      <dgm:spPr/>
    </dgm:pt>
    <dgm:pt modelId="{8BA27ACB-8F6D-46A4-A6BC-7DDBC44CE68C}" type="pres">
      <dgm:prSet presAssocID="{D81719AA-BBCC-427E-A8F6-AB928107F656}" presName="rootComposite1" presStyleCnt="0"/>
      <dgm:spPr/>
    </dgm:pt>
    <dgm:pt modelId="{DED7BA59-918C-4EE7-BFA2-FB28E29F8F9C}" type="pres">
      <dgm:prSet presAssocID="{D81719AA-BBCC-427E-A8F6-AB928107F656}" presName="rootText1" presStyleLbl="node0" presStyleIdx="0" presStyleCnt="1">
        <dgm:presLayoutVars>
          <dgm:chPref val="3"/>
        </dgm:presLayoutVars>
      </dgm:prSet>
      <dgm:spPr/>
      <dgm:t>
        <a:bodyPr/>
        <a:lstStyle/>
        <a:p>
          <a:endParaRPr lang="en-GB"/>
        </a:p>
      </dgm:t>
    </dgm:pt>
    <dgm:pt modelId="{E663AF2E-50AA-49D1-986A-C8C6E0530CCD}" type="pres">
      <dgm:prSet presAssocID="{D81719AA-BBCC-427E-A8F6-AB928107F656}" presName="rootConnector1" presStyleLbl="node1" presStyleIdx="0" presStyleCnt="0"/>
      <dgm:spPr/>
      <dgm:t>
        <a:bodyPr/>
        <a:lstStyle/>
        <a:p>
          <a:endParaRPr lang="en-GB"/>
        </a:p>
      </dgm:t>
    </dgm:pt>
    <dgm:pt modelId="{C93D1593-7F86-47BF-A1E5-DB7B4066BFC3}" type="pres">
      <dgm:prSet presAssocID="{D81719AA-BBCC-427E-A8F6-AB928107F656}" presName="hierChild2" presStyleCnt="0"/>
      <dgm:spPr/>
    </dgm:pt>
    <dgm:pt modelId="{BD23DD0A-81D1-48AE-8A3B-98051B2508F4}" type="pres">
      <dgm:prSet presAssocID="{D81719AA-BBCC-427E-A8F6-AB928107F656}" presName="hierChild3" presStyleCnt="0"/>
      <dgm:spPr/>
    </dgm:pt>
  </dgm:ptLst>
  <dgm:cxnLst>
    <dgm:cxn modelId="{48EE35CC-AC55-4C6B-805C-FD00924D66E4}" srcId="{C21BF4D3-D82A-4969-A089-BF6C7F091C49}" destId="{D81719AA-BBCC-427E-A8F6-AB928107F656}" srcOrd="0" destOrd="0" parTransId="{ED1AE061-FD7F-4691-AA7C-CBAEB447595F}" sibTransId="{6C28D6C4-8DF8-4166-827B-2DE81CBC118B}"/>
    <dgm:cxn modelId="{24055176-A675-40F0-AEF1-04F11CD1CC04}" type="presOf" srcId="{C21BF4D3-D82A-4969-A089-BF6C7F091C49}" destId="{9223034A-063F-4DEB-A7B4-DC663282898B}" srcOrd="0" destOrd="0" presId="urn:microsoft.com/office/officeart/2005/8/layout/orgChart1"/>
    <dgm:cxn modelId="{2D69E4E1-A818-4406-826F-1DF104FF946C}" type="presOf" srcId="{D81719AA-BBCC-427E-A8F6-AB928107F656}" destId="{DED7BA59-918C-4EE7-BFA2-FB28E29F8F9C}" srcOrd="0" destOrd="0" presId="urn:microsoft.com/office/officeart/2005/8/layout/orgChart1"/>
    <dgm:cxn modelId="{2F1C96FF-BBD3-4425-8D67-D977E77FF627}" type="presOf" srcId="{D81719AA-BBCC-427E-A8F6-AB928107F656}" destId="{E663AF2E-50AA-49D1-986A-C8C6E0530CCD}" srcOrd="1" destOrd="0" presId="urn:microsoft.com/office/officeart/2005/8/layout/orgChart1"/>
    <dgm:cxn modelId="{2CB63151-5CD1-4BDD-8B12-3A5007BBAFF6}" type="presParOf" srcId="{9223034A-063F-4DEB-A7B4-DC663282898B}" destId="{9BA3C103-95D5-4411-A8B5-8D363A8E002A}" srcOrd="0" destOrd="0" presId="urn:microsoft.com/office/officeart/2005/8/layout/orgChart1"/>
    <dgm:cxn modelId="{9C777374-8D92-4CCA-B084-A363C50B972E}" type="presParOf" srcId="{9BA3C103-95D5-4411-A8B5-8D363A8E002A}" destId="{8BA27ACB-8F6D-46A4-A6BC-7DDBC44CE68C}" srcOrd="0" destOrd="0" presId="urn:microsoft.com/office/officeart/2005/8/layout/orgChart1"/>
    <dgm:cxn modelId="{F39AF290-82EE-43AE-B638-B09265B21CB1}" type="presParOf" srcId="{8BA27ACB-8F6D-46A4-A6BC-7DDBC44CE68C}" destId="{DED7BA59-918C-4EE7-BFA2-FB28E29F8F9C}" srcOrd="0" destOrd="0" presId="urn:microsoft.com/office/officeart/2005/8/layout/orgChart1"/>
    <dgm:cxn modelId="{57705115-00D3-4E71-96D8-2A718EF7BE78}" type="presParOf" srcId="{8BA27ACB-8F6D-46A4-A6BC-7DDBC44CE68C}" destId="{E663AF2E-50AA-49D1-986A-C8C6E0530CCD}" srcOrd="1" destOrd="0" presId="urn:microsoft.com/office/officeart/2005/8/layout/orgChart1"/>
    <dgm:cxn modelId="{C8CEDA63-DFD4-452E-AF76-C546CFF0186A}" type="presParOf" srcId="{9BA3C103-95D5-4411-A8B5-8D363A8E002A}" destId="{C93D1593-7F86-47BF-A1E5-DB7B4066BFC3}" srcOrd="1" destOrd="0" presId="urn:microsoft.com/office/officeart/2005/8/layout/orgChart1"/>
    <dgm:cxn modelId="{534F2653-68B6-42C2-9596-2C4B741567B8}" type="presParOf" srcId="{9BA3C103-95D5-4411-A8B5-8D363A8E002A}" destId="{BD23DD0A-81D1-48AE-8A3B-98051B2508F4}"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F64B6F-3EF6-4791-B823-D0C95B6A4D91}" type="doc">
      <dgm:prSet loTypeId="urn:microsoft.com/office/officeart/2005/8/layout/target3" loCatId="relationship" qsTypeId="urn:microsoft.com/office/officeart/2005/8/quickstyle/3d2" qsCatId="3D" csTypeId="urn:microsoft.com/office/officeart/2005/8/colors/colorful5" csCatId="colorful" phldr="1"/>
      <dgm:spPr/>
      <dgm:t>
        <a:bodyPr/>
        <a:lstStyle/>
        <a:p>
          <a:endParaRPr lang="en-GB"/>
        </a:p>
      </dgm:t>
    </dgm:pt>
    <dgm:pt modelId="{EC244C49-6C32-4122-A513-7F99852E679A}">
      <dgm:prSet custT="1"/>
      <dgm:spPr/>
      <dgm:t>
        <a:bodyPr/>
        <a:lstStyle/>
        <a:p>
          <a:pPr rtl="0"/>
          <a:r>
            <a:rPr lang="en-US" sz="4800" b="1" i="1" dirty="0" smtClean="0"/>
            <a:t>Literacy</a:t>
          </a:r>
          <a:r>
            <a:rPr lang="en-US" sz="4800" dirty="0" smtClean="0"/>
            <a:t> </a:t>
          </a:r>
          <a:r>
            <a:rPr lang="en-US" sz="4800" b="1" i="1" dirty="0" smtClean="0">
              <a:solidFill>
                <a:schemeClr val="tx1"/>
              </a:solidFill>
            </a:rPr>
            <a:t>Factor</a:t>
          </a:r>
          <a:r>
            <a:rPr lang="en-US" sz="2000" dirty="0" smtClean="0"/>
            <a:t>:</a:t>
          </a:r>
          <a:endParaRPr lang="en-GB" sz="2000" dirty="0"/>
        </a:p>
      </dgm:t>
    </dgm:pt>
    <dgm:pt modelId="{630FD4C0-4EAC-46EE-937E-FDFD47FC609B}" type="parTrans" cxnId="{9C1B32BD-CE93-4271-A89E-04B2D5E7E63C}">
      <dgm:prSet/>
      <dgm:spPr/>
      <dgm:t>
        <a:bodyPr/>
        <a:lstStyle/>
        <a:p>
          <a:endParaRPr lang="en-GB"/>
        </a:p>
      </dgm:t>
    </dgm:pt>
    <dgm:pt modelId="{E24780E9-48F8-455D-B3E5-2DDBD01D987F}" type="sibTrans" cxnId="{9C1B32BD-CE93-4271-A89E-04B2D5E7E63C}">
      <dgm:prSet/>
      <dgm:spPr/>
      <dgm:t>
        <a:bodyPr/>
        <a:lstStyle/>
        <a:p>
          <a:endParaRPr lang="en-GB"/>
        </a:p>
      </dgm:t>
    </dgm:pt>
    <dgm:pt modelId="{92990EAC-5AE4-4213-98DB-C28FBA5BD92A}">
      <dgm:prSet custT="1"/>
      <dgm:spPr/>
      <dgm:t>
        <a:bodyPr/>
        <a:lstStyle/>
        <a:p>
          <a:pPr rtl="0"/>
          <a:r>
            <a:rPr lang="en-US" sz="2400" dirty="0" smtClean="0"/>
            <a:t>We know that the vast majority of the voters  are not literate in India. They do not  know reading or writing, but they  have enough common sense and solid judgment to qualify themselves as” discriminating voter’s. That's  why, the congress party had to face a strong opposition in the urban as well as rural areas  against emergency regulations.</a:t>
          </a:r>
          <a:endParaRPr lang="en-GB" sz="2400" dirty="0"/>
        </a:p>
      </dgm:t>
    </dgm:pt>
    <dgm:pt modelId="{9A5CFDD4-A43F-4E1B-AA19-925A7E98ECB1}" type="parTrans" cxnId="{456A040C-AAD3-4BDF-A07C-3FCCA604745A}">
      <dgm:prSet/>
      <dgm:spPr/>
      <dgm:t>
        <a:bodyPr/>
        <a:lstStyle/>
        <a:p>
          <a:endParaRPr lang="en-GB"/>
        </a:p>
      </dgm:t>
    </dgm:pt>
    <dgm:pt modelId="{FFCDA763-FDAB-4B1C-BF8E-50D5DEE1557B}" type="sibTrans" cxnId="{456A040C-AAD3-4BDF-A07C-3FCCA604745A}">
      <dgm:prSet/>
      <dgm:spPr/>
      <dgm:t>
        <a:bodyPr/>
        <a:lstStyle/>
        <a:p>
          <a:endParaRPr lang="en-GB"/>
        </a:p>
      </dgm:t>
    </dgm:pt>
    <dgm:pt modelId="{3B6038F9-E912-40CA-AF72-121F9032803A}" type="pres">
      <dgm:prSet presAssocID="{C2F64B6F-3EF6-4791-B823-D0C95B6A4D91}" presName="Name0" presStyleCnt="0">
        <dgm:presLayoutVars>
          <dgm:chMax val="7"/>
          <dgm:dir/>
          <dgm:animLvl val="lvl"/>
          <dgm:resizeHandles val="exact"/>
        </dgm:presLayoutVars>
      </dgm:prSet>
      <dgm:spPr/>
      <dgm:t>
        <a:bodyPr/>
        <a:lstStyle/>
        <a:p>
          <a:endParaRPr lang="en-GB"/>
        </a:p>
      </dgm:t>
    </dgm:pt>
    <dgm:pt modelId="{21C5B79F-2F9F-4A23-8CA7-A8857B9B9BF5}" type="pres">
      <dgm:prSet presAssocID="{EC244C49-6C32-4122-A513-7F99852E679A}" presName="circle1" presStyleLbl="node1" presStyleIdx="0" presStyleCnt="2" custScaleY="101852"/>
      <dgm:spPr/>
      <dgm:t>
        <a:bodyPr/>
        <a:lstStyle/>
        <a:p>
          <a:endParaRPr lang="en-GB"/>
        </a:p>
      </dgm:t>
    </dgm:pt>
    <dgm:pt modelId="{332A5A29-CDE1-4FEA-98E1-2245D8C27CB6}" type="pres">
      <dgm:prSet presAssocID="{EC244C49-6C32-4122-A513-7F99852E679A}" presName="space" presStyleCnt="0"/>
      <dgm:spPr/>
    </dgm:pt>
    <dgm:pt modelId="{8474F95E-2BE9-4233-9D5C-ECC6F1B9A4D8}" type="pres">
      <dgm:prSet presAssocID="{EC244C49-6C32-4122-A513-7F99852E679A}" presName="rect1" presStyleLbl="alignAcc1" presStyleIdx="0" presStyleCnt="2"/>
      <dgm:spPr/>
      <dgm:t>
        <a:bodyPr/>
        <a:lstStyle/>
        <a:p>
          <a:endParaRPr lang="en-GB"/>
        </a:p>
      </dgm:t>
    </dgm:pt>
    <dgm:pt modelId="{FDCC7AC0-3A83-49F6-A7DC-6613C80F79C9}" type="pres">
      <dgm:prSet presAssocID="{92990EAC-5AE4-4213-98DB-C28FBA5BD92A}" presName="vertSpace2" presStyleLbl="node1" presStyleIdx="0" presStyleCnt="2"/>
      <dgm:spPr/>
    </dgm:pt>
    <dgm:pt modelId="{7F24F49F-21A5-42AD-9CB1-1D1185CFF7F6}" type="pres">
      <dgm:prSet presAssocID="{92990EAC-5AE4-4213-98DB-C28FBA5BD92A}" presName="circle2" presStyleLbl="node1" presStyleIdx="1" presStyleCnt="2"/>
      <dgm:spPr/>
    </dgm:pt>
    <dgm:pt modelId="{BADB38AA-F172-4B1D-A995-6B9A9714BE9A}" type="pres">
      <dgm:prSet presAssocID="{92990EAC-5AE4-4213-98DB-C28FBA5BD92A}" presName="rect2" presStyleLbl="alignAcc1" presStyleIdx="1" presStyleCnt="2" custScaleY="124951"/>
      <dgm:spPr/>
      <dgm:t>
        <a:bodyPr/>
        <a:lstStyle/>
        <a:p>
          <a:endParaRPr lang="en-GB"/>
        </a:p>
      </dgm:t>
    </dgm:pt>
    <dgm:pt modelId="{E50C68A7-0FC0-41D6-BC3E-B317E9F838EA}" type="pres">
      <dgm:prSet presAssocID="{EC244C49-6C32-4122-A513-7F99852E679A}" presName="rect1ParTxNoCh" presStyleLbl="alignAcc1" presStyleIdx="1" presStyleCnt="2">
        <dgm:presLayoutVars>
          <dgm:chMax val="1"/>
          <dgm:bulletEnabled val="1"/>
        </dgm:presLayoutVars>
      </dgm:prSet>
      <dgm:spPr/>
      <dgm:t>
        <a:bodyPr/>
        <a:lstStyle/>
        <a:p>
          <a:endParaRPr lang="en-GB"/>
        </a:p>
      </dgm:t>
    </dgm:pt>
    <dgm:pt modelId="{5EEAEC1E-5707-45D7-A20E-AD203A23A869}" type="pres">
      <dgm:prSet presAssocID="{92990EAC-5AE4-4213-98DB-C28FBA5BD92A}" presName="rect2ParTxNoCh" presStyleLbl="alignAcc1" presStyleIdx="1" presStyleCnt="2">
        <dgm:presLayoutVars>
          <dgm:chMax val="1"/>
          <dgm:bulletEnabled val="1"/>
        </dgm:presLayoutVars>
      </dgm:prSet>
      <dgm:spPr/>
      <dgm:t>
        <a:bodyPr/>
        <a:lstStyle/>
        <a:p>
          <a:endParaRPr lang="en-GB"/>
        </a:p>
      </dgm:t>
    </dgm:pt>
  </dgm:ptLst>
  <dgm:cxnLst>
    <dgm:cxn modelId="{6858C9D0-28EA-4E07-8360-CB6F5ECC8E10}" type="presOf" srcId="{EC244C49-6C32-4122-A513-7F99852E679A}" destId="{8474F95E-2BE9-4233-9D5C-ECC6F1B9A4D8}" srcOrd="0" destOrd="0" presId="urn:microsoft.com/office/officeart/2005/8/layout/target3"/>
    <dgm:cxn modelId="{6CF91B14-AFEB-4779-BC5B-15B67FA66A58}" type="presOf" srcId="{92990EAC-5AE4-4213-98DB-C28FBA5BD92A}" destId="{5EEAEC1E-5707-45D7-A20E-AD203A23A869}" srcOrd="1" destOrd="0" presId="urn:microsoft.com/office/officeart/2005/8/layout/target3"/>
    <dgm:cxn modelId="{DE4D79A7-77BF-43EA-BBFB-845AE847E139}" type="presOf" srcId="{C2F64B6F-3EF6-4791-B823-D0C95B6A4D91}" destId="{3B6038F9-E912-40CA-AF72-121F9032803A}" srcOrd="0" destOrd="0" presId="urn:microsoft.com/office/officeart/2005/8/layout/target3"/>
    <dgm:cxn modelId="{3A88A9BA-1C91-4546-9139-65D427E5801F}" type="presOf" srcId="{92990EAC-5AE4-4213-98DB-C28FBA5BD92A}" destId="{BADB38AA-F172-4B1D-A995-6B9A9714BE9A}" srcOrd="0" destOrd="0" presId="urn:microsoft.com/office/officeart/2005/8/layout/target3"/>
    <dgm:cxn modelId="{456A040C-AAD3-4BDF-A07C-3FCCA604745A}" srcId="{C2F64B6F-3EF6-4791-B823-D0C95B6A4D91}" destId="{92990EAC-5AE4-4213-98DB-C28FBA5BD92A}" srcOrd="1" destOrd="0" parTransId="{9A5CFDD4-A43F-4E1B-AA19-925A7E98ECB1}" sibTransId="{FFCDA763-FDAB-4B1C-BF8E-50D5DEE1557B}"/>
    <dgm:cxn modelId="{7F9EE1FE-79E5-4F86-97A9-6EBF4B9A1145}" type="presOf" srcId="{EC244C49-6C32-4122-A513-7F99852E679A}" destId="{E50C68A7-0FC0-41D6-BC3E-B317E9F838EA}" srcOrd="1" destOrd="0" presId="urn:microsoft.com/office/officeart/2005/8/layout/target3"/>
    <dgm:cxn modelId="{9C1B32BD-CE93-4271-A89E-04B2D5E7E63C}" srcId="{C2F64B6F-3EF6-4791-B823-D0C95B6A4D91}" destId="{EC244C49-6C32-4122-A513-7F99852E679A}" srcOrd="0" destOrd="0" parTransId="{630FD4C0-4EAC-46EE-937E-FDFD47FC609B}" sibTransId="{E24780E9-48F8-455D-B3E5-2DDBD01D987F}"/>
    <dgm:cxn modelId="{94C8C32F-3D66-4D64-BED6-8F60BA2A4946}" type="presParOf" srcId="{3B6038F9-E912-40CA-AF72-121F9032803A}" destId="{21C5B79F-2F9F-4A23-8CA7-A8857B9B9BF5}" srcOrd="0" destOrd="0" presId="urn:microsoft.com/office/officeart/2005/8/layout/target3"/>
    <dgm:cxn modelId="{50D4DA64-AC04-463B-8DBD-111648213A04}" type="presParOf" srcId="{3B6038F9-E912-40CA-AF72-121F9032803A}" destId="{332A5A29-CDE1-4FEA-98E1-2245D8C27CB6}" srcOrd="1" destOrd="0" presId="urn:microsoft.com/office/officeart/2005/8/layout/target3"/>
    <dgm:cxn modelId="{2F420EE6-F4C3-45B0-98BD-891ECD48F058}" type="presParOf" srcId="{3B6038F9-E912-40CA-AF72-121F9032803A}" destId="{8474F95E-2BE9-4233-9D5C-ECC6F1B9A4D8}" srcOrd="2" destOrd="0" presId="urn:microsoft.com/office/officeart/2005/8/layout/target3"/>
    <dgm:cxn modelId="{10240CF7-737D-4CC4-A106-C10446B45DBF}" type="presParOf" srcId="{3B6038F9-E912-40CA-AF72-121F9032803A}" destId="{FDCC7AC0-3A83-49F6-A7DC-6613C80F79C9}" srcOrd="3" destOrd="0" presId="urn:microsoft.com/office/officeart/2005/8/layout/target3"/>
    <dgm:cxn modelId="{6AF6D184-A4B7-43CA-B59F-78897FC3BD53}" type="presParOf" srcId="{3B6038F9-E912-40CA-AF72-121F9032803A}" destId="{7F24F49F-21A5-42AD-9CB1-1D1185CFF7F6}" srcOrd="4" destOrd="0" presId="urn:microsoft.com/office/officeart/2005/8/layout/target3"/>
    <dgm:cxn modelId="{16053F5E-A058-4F1D-8475-6A67AF93D60C}" type="presParOf" srcId="{3B6038F9-E912-40CA-AF72-121F9032803A}" destId="{BADB38AA-F172-4B1D-A995-6B9A9714BE9A}" srcOrd="5" destOrd="0" presId="urn:microsoft.com/office/officeart/2005/8/layout/target3"/>
    <dgm:cxn modelId="{B4F0FD15-29EA-4E96-92B8-EFA65D90710D}" type="presParOf" srcId="{3B6038F9-E912-40CA-AF72-121F9032803A}" destId="{E50C68A7-0FC0-41D6-BC3E-B317E9F838EA}" srcOrd="6" destOrd="0" presId="urn:microsoft.com/office/officeart/2005/8/layout/target3"/>
    <dgm:cxn modelId="{4FC73736-1152-4955-B39D-BD0EA6A7E063}" type="presParOf" srcId="{3B6038F9-E912-40CA-AF72-121F9032803A}" destId="{5EEAEC1E-5707-45D7-A20E-AD203A23A869}" srcOrd="7"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94930A-E77C-4BAF-97B0-C71D24F777E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E8A2C596-4E3B-45D4-BFCC-EC996961C98D}">
      <dgm:prSet/>
      <dgm:spPr/>
      <dgm:t>
        <a:bodyPr/>
        <a:lstStyle/>
        <a:p>
          <a:pPr rtl="0"/>
          <a:r>
            <a:rPr lang="en-US" b="1" i="1" dirty="0" smtClean="0"/>
            <a:t>REGIONAL AND ETHNIC FACTORS:</a:t>
          </a:r>
          <a:endParaRPr lang="en-GB" dirty="0"/>
        </a:p>
      </dgm:t>
    </dgm:pt>
    <dgm:pt modelId="{4F17E5E0-BCA3-4C28-8616-4C7E4C87B013}" type="parTrans" cxnId="{837D88C6-9503-42D3-B9D7-0AD08718E9D5}">
      <dgm:prSet/>
      <dgm:spPr/>
      <dgm:t>
        <a:bodyPr/>
        <a:lstStyle/>
        <a:p>
          <a:endParaRPr lang="en-GB"/>
        </a:p>
      </dgm:t>
    </dgm:pt>
    <dgm:pt modelId="{37891A58-B4AF-42B6-AB10-E3A69076B225}" type="sibTrans" cxnId="{837D88C6-9503-42D3-B9D7-0AD08718E9D5}">
      <dgm:prSet/>
      <dgm:spPr/>
      <dgm:t>
        <a:bodyPr/>
        <a:lstStyle/>
        <a:p>
          <a:endParaRPr lang="en-GB"/>
        </a:p>
      </dgm:t>
    </dgm:pt>
    <dgm:pt modelId="{416D9AA7-3903-4AE4-8540-C38AB194DA84}">
      <dgm:prSet/>
      <dgm:spPr/>
      <dgm:t>
        <a:bodyPr/>
        <a:lstStyle/>
        <a:p>
          <a:pPr rtl="0"/>
          <a:r>
            <a:rPr lang="en-US" dirty="0" smtClean="0"/>
            <a:t>Regional and ethnic feeling as an effective factors also influence  the people towards voting behaviors. Really ,it has considerably helped </a:t>
          </a:r>
          <a:r>
            <a:rPr lang="en-US" b="1" i="1" dirty="0" smtClean="0"/>
            <a:t>DMK,AIDMK , Telugu </a:t>
          </a:r>
          <a:r>
            <a:rPr lang="en-US" b="1" i="1" dirty="0" err="1" smtClean="0"/>
            <a:t>Desam</a:t>
          </a:r>
          <a:r>
            <a:rPr lang="en-US" b="1" i="1" dirty="0" smtClean="0"/>
            <a:t> party, </a:t>
          </a:r>
          <a:r>
            <a:rPr lang="en-US" b="1" i="1" dirty="0" err="1" smtClean="0"/>
            <a:t>shiv</a:t>
          </a:r>
          <a:r>
            <a:rPr lang="en-US" b="1" i="1" dirty="0" smtClean="0"/>
            <a:t> </a:t>
          </a:r>
          <a:r>
            <a:rPr lang="en-US" b="1" i="1" dirty="0" err="1" smtClean="0"/>
            <a:t>sena</a:t>
          </a:r>
          <a:r>
            <a:rPr lang="en-US" b="1" i="1" dirty="0" smtClean="0"/>
            <a:t> and the </a:t>
          </a:r>
          <a:r>
            <a:rPr lang="en-US" b="1" i="1" dirty="0" err="1" smtClean="0"/>
            <a:t>Bahujan</a:t>
          </a:r>
          <a:r>
            <a:rPr lang="en-US" b="1" i="1" dirty="0" smtClean="0"/>
            <a:t> </a:t>
          </a:r>
          <a:r>
            <a:rPr lang="en-US" b="1" i="1" dirty="0" err="1" smtClean="0"/>
            <a:t>samaj</a:t>
          </a:r>
          <a:r>
            <a:rPr lang="en-US" b="1" i="1" dirty="0" smtClean="0"/>
            <a:t> party</a:t>
          </a:r>
          <a:r>
            <a:rPr lang="en-US" dirty="0" smtClean="0"/>
            <a:t>. Even the CPI-M in Bengal benefited from the feeling Bengali regionalism.</a:t>
          </a:r>
          <a:endParaRPr lang="en-GB" dirty="0"/>
        </a:p>
      </dgm:t>
    </dgm:pt>
    <dgm:pt modelId="{DF1EF43E-A930-4B1B-8BD2-6478AACC9637}" type="parTrans" cxnId="{BEEC1F44-2DB2-4B06-AEF7-261E4F9BF417}">
      <dgm:prSet/>
      <dgm:spPr/>
      <dgm:t>
        <a:bodyPr/>
        <a:lstStyle/>
        <a:p>
          <a:endParaRPr lang="en-GB"/>
        </a:p>
      </dgm:t>
    </dgm:pt>
    <dgm:pt modelId="{A3773C43-F384-4C7B-AEA8-F25681D251CB}" type="sibTrans" cxnId="{BEEC1F44-2DB2-4B06-AEF7-261E4F9BF417}">
      <dgm:prSet/>
      <dgm:spPr/>
      <dgm:t>
        <a:bodyPr/>
        <a:lstStyle/>
        <a:p>
          <a:endParaRPr lang="en-GB"/>
        </a:p>
      </dgm:t>
    </dgm:pt>
    <dgm:pt modelId="{A4273EFF-2410-4A77-ADBC-8E9027CE0A66}" type="pres">
      <dgm:prSet presAssocID="{2A94930A-E77C-4BAF-97B0-C71D24F777E8}" presName="linear" presStyleCnt="0">
        <dgm:presLayoutVars>
          <dgm:animLvl val="lvl"/>
          <dgm:resizeHandles val="exact"/>
        </dgm:presLayoutVars>
      </dgm:prSet>
      <dgm:spPr/>
      <dgm:t>
        <a:bodyPr/>
        <a:lstStyle/>
        <a:p>
          <a:endParaRPr lang="en-GB"/>
        </a:p>
      </dgm:t>
    </dgm:pt>
    <dgm:pt modelId="{62B0F631-3304-4C67-B20E-1DD3350D9D21}" type="pres">
      <dgm:prSet presAssocID="{E8A2C596-4E3B-45D4-BFCC-EC996961C98D}" presName="parentText" presStyleLbl="node1" presStyleIdx="0" presStyleCnt="2">
        <dgm:presLayoutVars>
          <dgm:chMax val="0"/>
          <dgm:bulletEnabled val="1"/>
        </dgm:presLayoutVars>
      </dgm:prSet>
      <dgm:spPr/>
      <dgm:t>
        <a:bodyPr/>
        <a:lstStyle/>
        <a:p>
          <a:endParaRPr lang="en-GB"/>
        </a:p>
      </dgm:t>
    </dgm:pt>
    <dgm:pt modelId="{9D2E638E-442F-454C-9562-66FD0442E83B}" type="pres">
      <dgm:prSet presAssocID="{37891A58-B4AF-42B6-AB10-E3A69076B225}" presName="spacer" presStyleCnt="0"/>
      <dgm:spPr/>
    </dgm:pt>
    <dgm:pt modelId="{13AC8046-2DC4-4DF7-9D19-F50AD6060F09}" type="pres">
      <dgm:prSet presAssocID="{416D9AA7-3903-4AE4-8540-C38AB194DA84}" presName="parentText" presStyleLbl="node1" presStyleIdx="1" presStyleCnt="2">
        <dgm:presLayoutVars>
          <dgm:chMax val="0"/>
          <dgm:bulletEnabled val="1"/>
        </dgm:presLayoutVars>
      </dgm:prSet>
      <dgm:spPr/>
      <dgm:t>
        <a:bodyPr/>
        <a:lstStyle/>
        <a:p>
          <a:endParaRPr lang="en-GB"/>
        </a:p>
      </dgm:t>
    </dgm:pt>
  </dgm:ptLst>
  <dgm:cxnLst>
    <dgm:cxn modelId="{66A1748D-DC6A-427E-9199-6AFA1C856DAB}" type="presOf" srcId="{2A94930A-E77C-4BAF-97B0-C71D24F777E8}" destId="{A4273EFF-2410-4A77-ADBC-8E9027CE0A66}" srcOrd="0" destOrd="0" presId="urn:microsoft.com/office/officeart/2005/8/layout/vList2"/>
    <dgm:cxn modelId="{BEEC1F44-2DB2-4B06-AEF7-261E4F9BF417}" srcId="{2A94930A-E77C-4BAF-97B0-C71D24F777E8}" destId="{416D9AA7-3903-4AE4-8540-C38AB194DA84}" srcOrd="1" destOrd="0" parTransId="{DF1EF43E-A930-4B1B-8BD2-6478AACC9637}" sibTransId="{A3773C43-F384-4C7B-AEA8-F25681D251CB}"/>
    <dgm:cxn modelId="{837D88C6-9503-42D3-B9D7-0AD08718E9D5}" srcId="{2A94930A-E77C-4BAF-97B0-C71D24F777E8}" destId="{E8A2C596-4E3B-45D4-BFCC-EC996961C98D}" srcOrd="0" destOrd="0" parTransId="{4F17E5E0-BCA3-4C28-8616-4C7E4C87B013}" sibTransId="{37891A58-B4AF-42B6-AB10-E3A69076B225}"/>
    <dgm:cxn modelId="{4FF4976C-A69F-40E3-BED1-3FDD8FB76B34}" type="presOf" srcId="{416D9AA7-3903-4AE4-8540-C38AB194DA84}" destId="{13AC8046-2DC4-4DF7-9D19-F50AD6060F09}" srcOrd="0" destOrd="0" presId="urn:microsoft.com/office/officeart/2005/8/layout/vList2"/>
    <dgm:cxn modelId="{B55A43E7-4EFC-46B5-A349-7831DB33BF9C}" type="presOf" srcId="{E8A2C596-4E3B-45D4-BFCC-EC996961C98D}" destId="{62B0F631-3304-4C67-B20E-1DD3350D9D21}" srcOrd="0" destOrd="0" presId="urn:microsoft.com/office/officeart/2005/8/layout/vList2"/>
    <dgm:cxn modelId="{669E7D43-1AAE-4BDC-BE2D-F4BD05847C20}" type="presParOf" srcId="{A4273EFF-2410-4A77-ADBC-8E9027CE0A66}" destId="{62B0F631-3304-4C67-B20E-1DD3350D9D21}" srcOrd="0" destOrd="0" presId="urn:microsoft.com/office/officeart/2005/8/layout/vList2"/>
    <dgm:cxn modelId="{20948BC5-EBE6-437B-BCBE-139AFD4EE2CD}" type="presParOf" srcId="{A4273EFF-2410-4A77-ADBC-8E9027CE0A66}" destId="{9D2E638E-442F-454C-9562-66FD0442E83B}" srcOrd="1" destOrd="0" presId="urn:microsoft.com/office/officeart/2005/8/layout/vList2"/>
    <dgm:cxn modelId="{D1C04C4D-2DD2-4465-AC5F-BC21F76A5E0B}" type="presParOf" srcId="{A4273EFF-2410-4A77-ADBC-8E9027CE0A66}" destId="{13AC8046-2DC4-4DF7-9D19-F50AD6060F09}"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4AD343-5021-47AD-B0E2-F25BB0AC29E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641646E-2258-41A3-A440-96FA9D919E0D}">
      <dgm:prSet custT="1"/>
      <dgm:spPr/>
      <dgm:t>
        <a:bodyPr/>
        <a:lstStyle/>
        <a:p>
          <a:pPr rtl="0"/>
          <a:r>
            <a:rPr lang="en-US" sz="3800" b="1" i="1" dirty="0" smtClean="0">
              <a:solidFill>
                <a:schemeClr val="tx1"/>
              </a:solidFill>
            </a:rPr>
            <a:t>.</a:t>
          </a:r>
          <a:r>
            <a:rPr lang="en-US" sz="3800" b="1" i="1" dirty="0" smtClean="0"/>
            <a:t>Apart from the above stated factors of voting behavior, there are some of the other implicit effective components like enthusiastic participation of women, media ,political party ,s campaign play tremendous role  to encourage the voters as undercurrent  force in the election.   </a:t>
          </a:r>
          <a:endParaRPr lang="en-GB" sz="3800" dirty="0"/>
        </a:p>
      </dgm:t>
    </dgm:pt>
    <dgm:pt modelId="{205D793C-FE14-4268-B886-C5A291862017}" type="parTrans" cxnId="{2C9C216B-F268-469F-99A7-BA2B3BD90EB6}">
      <dgm:prSet/>
      <dgm:spPr/>
      <dgm:t>
        <a:bodyPr/>
        <a:lstStyle/>
        <a:p>
          <a:endParaRPr lang="en-GB"/>
        </a:p>
      </dgm:t>
    </dgm:pt>
    <dgm:pt modelId="{D0B60C3A-A482-4A49-884B-B4F76C86BEAB}" type="sibTrans" cxnId="{2C9C216B-F268-469F-99A7-BA2B3BD90EB6}">
      <dgm:prSet/>
      <dgm:spPr/>
      <dgm:t>
        <a:bodyPr/>
        <a:lstStyle/>
        <a:p>
          <a:endParaRPr lang="en-GB"/>
        </a:p>
      </dgm:t>
    </dgm:pt>
    <dgm:pt modelId="{01EFA47B-E27A-425E-9A82-7731E461F671}" type="pres">
      <dgm:prSet presAssocID="{284AD343-5021-47AD-B0E2-F25BB0AC29ED}" presName="linear" presStyleCnt="0">
        <dgm:presLayoutVars>
          <dgm:animLvl val="lvl"/>
          <dgm:resizeHandles val="exact"/>
        </dgm:presLayoutVars>
      </dgm:prSet>
      <dgm:spPr/>
      <dgm:t>
        <a:bodyPr/>
        <a:lstStyle/>
        <a:p>
          <a:endParaRPr lang="en-GB"/>
        </a:p>
      </dgm:t>
    </dgm:pt>
    <dgm:pt modelId="{05325F4E-A308-4C86-82F2-E07AC5AD1B4F}" type="pres">
      <dgm:prSet presAssocID="{3641646E-2258-41A3-A440-96FA9D919E0D}" presName="parentText" presStyleLbl="node1" presStyleIdx="0" presStyleCnt="1" custLinFactNeighborX="-926" custLinFactNeighborY="310">
        <dgm:presLayoutVars>
          <dgm:chMax val="0"/>
          <dgm:bulletEnabled val="1"/>
        </dgm:presLayoutVars>
      </dgm:prSet>
      <dgm:spPr/>
      <dgm:t>
        <a:bodyPr/>
        <a:lstStyle/>
        <a:p>
          <a:endParaRPr lang="en-GB"/>
        </a:p>
      </dgm:t>
    </dgm:pt>
  </dgm:ptLst>
  <dgm:cxnLst>
    <dgm:cxn modelId="{2C9C216B-F268-469F-99A7-BA2B3BD90EB6}" srcId="{284AD343-5021-47AD-B0E2-F25BB0AC29ED}" destId="{3641646E-2258-41A3-A440-96FA9D919E0D}" srcOrd="0" destOrd="0" parTransId="{205D793C-FE14-4268-B886-C5A291862017}" sibTransId="{D0B60C3A-A482-4A49-884B-B4F76C86BEAB}"/>
    <dgm:cxn modelId="{015BF34D-A616-4B14-9CA8-D1A701AB4A46}" type="presOf" srcId="{284AD343-5021-47AD-B0E2-F25BB0AC29ED}" destId="{01EFA47B-E27A-425E-9A82-7731E461F671}" srcOrd="0" destOrd="0" presId="urn:microsoft.com/office/officeart/2005/8/layout/vList2"/>
    <dgm:cxn modelId="{D13344B8-1A46-4BF1-BE0C-0B8026B554AE}" type="presOf" srcId="{3641646E-2258-41A3-A440-96FA9D919E0D}" destId="{05325F4E-A308-4C86-82F2-E07AC5AD1B4F}" srcOrd="0" destOrd="0" presId="urn:microsoft.com/office/officeart/2005/8/layout/vList2"/>
    <dgm:cxn modelId="{FA457A89-9846-4D57-A0E6-DC1D459F07CF}" type="presParOf" srcId="{01EFA47B-E27A-425E-9A82-7731E461F671}" destId="{05325F4E-A308-4C86-82F2-E07AC5AD1B4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7BA59-918C-4EE7-BFA2-FB28E29F8F9C}">
      <dsp:nvSpPr>
        <dsp:cNvPr id="0" name=""/>
        <dsp:cNvSpPr/>
      </dsp:nvSpPr>
      <dsp:spPr>
        <a:xfrm>
          <a:off x="1116" y="191058"/>
          <a:ext cx="9141767" cy="45708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0">
            <a:lnSpc>
              <a:spcPct val="90000"/>
            </a:lnSpc>
            <a:spcBef>
              <a:spcPct val="0"/>
            </a:spcBef>
            <a:spcAft>
              <a:spcPct val="35000"/>
            </a:spcAft>
          </a:pPr>
          <a:r>
            <a:rPr lang="en-US" sz="3200" b="1" i="1" kern="1200" dirty="0" smtClean="0"/>
            <a:t>1.RELIGION AND CASTE</a:t>
          </a:r>
          <a:r>
            <a:rPr lang="en-US" sz="3200" kern="1200" dirty="0" smtClean="0"/>
            <a:t>:</a:t>
          </a:r>
          <a:br>
            <a:rPr lang="en-US" sz="3200" kern="1200" dirty="0" smtClean="0"/>
          </a:br>
          <a:r>
            <a:rPr lang="en-US" sz="3200" kern="1200" dirty="0" smtClean="0"/>
            <a:t> Religion and caste play an effective role to participate the people in political activities. On the whole ,the influence of religion and caste on voting behavior can not be ruled out. It has worked always and there is hardly any party in India which has not exploited caste and religious sentiments of the people improving its electoral prospects.</a:t>
          </a:r>
          <a:r>
            <a:rPr lang="en-GB" sz="3200" kern="1200" dirty="0" smtClean="0"/>
            <a:t/>
          </a:r>
          <a:br>
            <a:rPr lang="en-GB" sz="3200" kern="1200" dirty="0" smtClean="0"/>
          </a:br>
          <a:endParaRPr lang="en-GB" sz="3200" kern="1200" dirty="0"/>
        </a:p>
      </dsp:txBody>
      <dsp:txXfrm>
        <a:off x="1116" y="191058"/>
        <a:ext cx="9141767" cy="45708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C5B79F-2F9F-4A23-8CA7-A8857B9B9BF5}">
      <dsp:nvSpPr>
        <dsp:cNvPr id="0" name=""/>
        <dsp:cNvSpPr/>
      </dsp:nvSpPr>
      <dsp:spPr>
        <a:xfrm>
          <a:off x="0" y="533396"/>
          <a:ext cx="4937760" cy="5029207"/>
        </a:xfrm>
        <a:prstGeom prst="pie">
          <a:avLst>
            <a:gd name="adj1" fmla="val 5400000"/>
            <a:gd name="adj2" fmla="val 16200000"/>
          </a:avLst>
        </a:prstGeom>
        <a:gradFill rotWithShape="0">
          <a:gsLst>
            <a:gs pos="0">
              <a:schemeClr val="accent5">
                <a:hueOff val="0"/>
                <a:satOff val="0"/>
                <a:lumOff val="0"/>
                <a:alphaOff val="0"/>
                <a:tint val="60000"/>
                <a:satMod val="160000"/>
              </a:schemeClr>
            </a:gs>
            <a:gs pos="46000">
              <a:schemeClr val="accent5">
                <a:hueOff val="0"/>
                <a:satOff val="0"/>
                <a:lumOff val="0"/>
                <a:alphaOff val="0"/>
                <a:tint val="86000"/>
                <a:satMod val="160000"/>
              </a:schemeClr>
            </a:gs>
            <a:gs pos="100000">
              <a:schemeClr val="accent5">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474F95E-2BE9-4233-9D5C-ECC6F1B9A4D8}">
      <dsp:nvSpPr>
        <dsp:cNvPr id="0" name=""/>
        <dsp:cNvSpPr/>
      </dsp:nvSpPr>
      <dsp:spPr>
        <a:xfrm>
          <a:off x="2468880" y="579119"/>
          <a:ext cx="5760719" cy="493776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14700000" algn="t" rotWithShape="0">
            <a:srgbClr val="000000">
              <a:alpha val="6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b="1" i="1" kern="1200" dirty="0" smtClean="0"/>
            <a:t>Literacy</a:t>
          </a:r>
          <a:r>
            <a:rPr lang="en-US" sz="4800" kern="1200" dirty="0" smtClean="0"/>
            <a:t> </a:t>
          </a:r>
          <a:r>
            <a:rPr lang="en-US" sz="4800" b="1" i="1" kern="1200" dirty="0" smtClean="0">
              <a:solidFill>
                <a:schemeClr val="tx1"/>
              </a:solidFill>
            </a:rPr>
            <a:t>Factor</a:t>
          </a:r>
          <a:r>
            <a:rPr lang="en-US" sz="2000" kern="1200" dirty="0" smtClean="0"/>
            <a:t>:</a:t>
          </a:r>
          <a:endParaRPr lang="en-GB" sz="2000" kern="1200" dirty="0"/>
        </a:p>
      </dsp:txBody>
      <dsp:txXfrm>
        <a:off x="2468880" y="579119"/>
        <a:ext cx="5760719" cy="2345436"/>
      </dsp:txXfrm>
    </dsp:sp>
    <dsp:sp modelId="{7F24F49F-21A5-42AD-9CB1-1D1185CFF7F6}">
      <dsp:nvSpPr>
        <dsp:cNvPr id="0" name=""/>
        <dsp:cNvSpPr/>
      </dsp:nvSpPr>
      <dsp:spPr>
        <a:xfrm>
          <a:off x="1296162" y="2924555"/>
          <a:ext cx="2345436" cy="2345436"/>
        </a:xfrm>
        <a:prstGeom prst="pie">
          <a:avLst>
            <a:gd name="adj1" fmla="val 5400000"/>
            <a:gd name="adj2" fmla="val 16200000"/>
          </a:avLst>
        </a:prstGeom>
        <a:gradFill rotWithShape="0">
          <a:gsLst>
            <a:gs pos="0">
              <a:schemeClr val="accent5">
                <a:hueOff val="-1837137"/>
                <a:satOff val="270"/>
                <a:lumOff val="-6471"/>
                <a:alphaOff val="0"/>
                <a:tint val="60000"/>
                <a:satMod val="160000"/>
              </a:schemeClr>
            </a:gs>
            <a:gs pos="46000">
              <a:schemeClr val="accent5">
                <a:hueOff val="-1837137"/>
                <a:satOff val="270"/>
                <a:lumOff val="-6471"/>
                <a:alphaOff val="0"/>
                <a:tint val="86000"/>
                <a:satMod val="160000"/>
              </a:schemeClr>
            </a:gs>
            <a:gs pos="100000">
              <a:schemeClr val="accent5">
                <a:hueOff val="-1837137"/>
                <a:satOff val="270"/>
                <a:lumOff val="-6471"/>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ADB38AA-F172-4B1D-A995-6B9A9714BE9A}">
      <dsp:nvSpPr>
        <dsp:cNvPr id="0" name=""/>
        <dsp:cNvSpPr/>
      </dsp:nvSpPr>
      <dsp:spPr>
        <a:xfrm>
          <a:off x="2468880" y="2631951"/>
          <a:ext cx="5760719" cy="2930645"/>
        </a:xfrm>
        <a:prstGeom prst="rect">
          <a:avLst/>
        </a:prstGeom>
        <a:solidFill>
          <a:schemeClr val="lt1">
            <a:alpha val="90000"/>
            <a:hueOff val="0"/>
            <a:satOff val="0"/>
            <a:lumOff val="0"/>
            <a:alphaOff val="0"/>
          </a:schemeClr>
        </a:solidFill>
        <a:ln w="9525" cap="flat" cmpd="sng" algn="ctr">
          <a:solidFill>
            <a:schemeClr val="accent5">
              <a:hueOff val="-1837137"/>
              <a:satOff val="270"/>
              <a:lumOff val="-6471"/>
              <a:alphaOff val="0"/>
            </a:schemeClr>
          </a:solidFill>
          <a:prstDash val="solid"/>
        </a:ln>
        <a:effectLst>
          <a:outerShdw blurRad="50800" dist="38100" dir="14700000" algn="t" rotWithShape="0">
            <a:srgbClr val="000000">
              <a:alpha val="60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smtClean="0"/>
            <a:t>We know that the vast majority of the voters  are not literate in India. They do not  know reading or writing, but they  have enough common sense and solid judgment to qualify themselves as” discriminating voter’s. That's  why, the congress party had to face a strong opposition in the urban as well as rural areas  against emergency regulations.</a:t>
          </a:r>
          <a:endParaRPr lang="en-GB" sz="2400" kern="1200" dirty="0"/>
        </a:p>
      </dsp:txBody>
      <dsp:txXfrm>
        <a:off x="2468880" y="2631951"/>
        <a:ext cx="5760719" cy="29306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0F631-3304-4C67-B20E-1DD3350D9D21}">
      <dsp:nvSpPr>
        <dsp:cNvPr id="0" name=""/>
        <dsp:cNvSpPr/>
      </dsp:nvSpPr>
      <dsp:spPr>
        <a:xfrm>
          <a:off x="0" y="271922"/>
          <a:ext cx="8229600" cy="27522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b="1" i="1" kern="1200" dirty="0" smtClean="0"/>
            <a:t>REGIONAL AND ETHNIC FACTORS:</a:t>
          </a:r>
          <a:endParaRPr lang="en-GB" sz="2700" kern="1200" dirty="0"/>
        </a:p>
      </dsp:txBody>
      <dsp:txXfrm>
        <a:off x="134355" y="406277"/>
        <a:ext cx="7960890" cy="2483568"/>
      </dsp:txXfrm>
    </dsp:sp>
    <dsp:sp modelId="{13AC8046-2DC4-4DF7-9D19-F50AD6060F09}">
      <dsp:nvSpPr>
        <dsp:cNvPr id="0" name=""/>
        <dsp:cNvSpPr/>
      </dsp:nvSpPr>
      <dsp:spPr>
        <a:xfrm>
          <a:off x="0" y="3101961"/>
          <a:ext cx="8229600" cy="27522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Regional and ethnic feeling as an effective factors also influence  the people towards voting behaviors. Really ,it has considerably helped </a:t>
          </a:r>
          <a:r>
            <a:rPr lang="en-US" sz="2700" b="1" i="1" kern="1200" dirty="0" smtClean="0"/>
            <a:t>DMK,AIDMK , Telugu </a:t>
          </a:r>
          <a:r>
            <a:rPr lang="en-US" sz="2700" b="1" i="1" kern="1200" dirty="0" err="1" smtClean="0"/>
            <a:t>Desam</a:t>
          </a:r>
          <a:r>
            <a:rPr lang="en-US" sz="2700" b="1" i="1" kern="1200" dirty="0" smtClean="0"/>
            <a:t> party, </a:t>
          </a:r>
          <a:r>
            <a:rPr lang="en-US" sz="2700" b="1" i="1" kern="1200" dirty="0" err="1" smtClean="0"/>
            <a:t>shiv</a:t>
          </a:r>
          <a:r>
            <a:rPr lang="en-US" sz="2700" b="1" i="1" kern="1200" dirty="0" smtClean="0"/>
            <a:t> </a:t>
          </a:r>
          <a:r>
            <a:rPr lang="en-US" sz="2700" b="1" i="1" kern="1200" dirty="0" err="1" smtClean="0"/>
            <a:t>sena</a:t>
          </a:r>
          <a:r>
            <a:rPr lang="en-US" sz="2700" b="1" i="1" kern="1200" dirty="0" smtClean="0"/>
            <a:t> and the </a:t>
          </a:r>
          <a:r>
            <a:rPr lang="en-US" sz="2700" b="1" i="1" kern="1200" dirty="0" err="1" smtClean="0"/>
            <a:t>Bahujan</a:t>
          </a:r>
          <a:r>
            <a:rPr lang="en-US" sz="2700" b="1" i="1" kern="1200" dirty="0" smtClean="0"/>
            <a:t> </a:t>
          </a:r>
          <a:r>
            <a:rPr lang="en-US" sz="2700" b="1" i="1" kern="1200" dirty="0" err="1" smtClean="0"/>
            <a:t>samaj</a:t>
          </a:r>
          <a:r>
            <a:rPr lang="en-US" sz="2700" b="1" i="1" kern="1200" dirty="0" smtClean="0"/>
            <a:t> party</a:t>
          </a:r>
          <a:r>
            <a:rPr lang="en-US" sz="2700" kern="1200" dirty="0" smtClean="0"/>
            <a:t>. Even the CPI-M in Bengal benefited from the feeling Bengali regionalism.</a:t>
          </a:r>
          <a:endParaRPr lang="en-GB" sz="2700" kern="1200" dirty="0"/>
        </a:p>
      </dsp:txBody>
      <dsp:txXfrm>
        <a:off x="134355" y="3236316"/>
        <a:ext cx="7960890" cy="24835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25F4E-A308-4C86-82F2-E07AC5AD1B4F}">
      <dsp:nvSpPr>
        <dsp:cNvPr id="0" name=""/>
        <dsp:cNvSpPr/>
      </dsp:nvSpPr>
      <dsp:spPr>
        <a:xfrm>
          <a:off x="0" y="1925"/>
          <a:ext cx="8229600" cy="57432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en-US" sz="3800" b="1" i="1" kern="1200" dirty="0" smtClean="0">
              <a:solidFill>
                <a:schemeClr val="tx1"/>
              </a:solidFill>
            </a:rPr>
            <a:t>.</a:t>
          </a:r>
          <a:r>
            <a:rPr lang="en-US" sz="3800" b="1" i="1" kern="1200" dirty="0" smtClean="0"/>
            <a:t>Apart from the above stated factors of voting behavior, there are some of the other implicit effective components like enthusiastic participation of women, media ,political party ,s campaign play tremendous role  to encourage the voters as undercurrent  force in the election.   </a:t>
          </a:r>
          <a:endParaRPr lang="en-GB" sz="3800" kern="1200" dirty="0"/>
        </a:p>
      </dsp:txBody>
      <dsp:txXfrm>
        <a:off x="280362" y="282287"/>
        <a:ext cx="7668876" cy="518251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2249C-5AF8-418F-A59D-EC20C021F87F}" type="datetimeFigureOut">
              <a:rPr lang="en-GB" smtClean="0"/>
              <a:pPr/>
              <a:t>21/04/2020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FAC37-D34C-45D1-AE6A-FA06F36237B3}" type="slidenum">
              <a:rPr lang="en-GB" smtClean="0"/>
              <a:pPr/>
              <a:t>‹#›</a:t>
            </a:fld>
            <a:endParaRPr lang="en-GB"/>
          </a:p>
        </p:txBody>
      </p:sp>
    </p:spTree>
    <p:extLst>
      <p:ext uri="{BB962C8B-B14F-4D97-AF65-F5344CB8AC3E}">
        <p14:creationId xmlns:p14="http://schemas.microsoft.com/office/powerpoint/2010/main" val="2137826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FAC37-D34C-45D1-AE6A-FA06F36237B3}"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52FAC37-D34C-45D1-AE6A-FA06F36237B3}" type="slidenum">
              <a:rPr lang="en-GB" smtClean="0"/>
              <a:pPr/>
              <a:t>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2151DFE6-62B9-4D7A-8C95-A9547C73389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1DFE6-62B9-4D7A-8C95-A9547C733890}" type="slidenum">
              <a:rPr lang="en-GB" smtClean="0"/>
              <a:pPr/>
              <a:t>‹#›</a:t>
            </a:fld>
            <a:endParaRPr lang="en-GB"/>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1DFE6-62B9-4D7A-8C95-A9547C733890}" type="slidenum">
              <a:rPr lang="en-GB" smtClean="0"/>
              <a:pPr/>
              <a:t>‹#›</a:t>
            </a:fld>
            <a:endParaRPr lang="en-GB"/>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1DFE6-62B9-4D7A-8C95-A9547C733890}" type="slidenum">
              <a:rPr lang="en-GB" smtClean="0"/>
              <a:pPr/>
              <a:t>‹#›</a:t>
            </a:fld>
            <a:endParaRPr lang="en-GB"/>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1DFE6-62B9-4D7A-8C95-A9547C73389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51DFE6-62B9-4D7A-8C95-A9547C733890}" type="slidenum">
              <a:rPr lang="en-GB" smtClean="0"/>
              <a:pPr/>
              <a:t>‹#›</a:t>
            </a:fld>
            <a:endParaRPr lang="en-GB"/>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51DFE6-62B9-4D7A-8C95-A9547C733890}" type="slidenum">
              <a:rPr lang="en-GB" smtClean="0"/>
              <a:pPr/>
              <a:t>‹#›</a:t>
            </a:fld>
            <a:endParaRPr lang="en-GB"/>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51DFE6-62B9-4D7A-8C95-A9547C733890}" type="slidenum">
              <a:rPr lang="en-GB" smtClean="0"/>
              <a:pPr/>
              <a:t>‹#›</a:t>
            </a:fld>
            <a:endParaRPr lang="en-GB"/>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51DFE6-62B9-4D7A-8C95-A9547C733890}" type="slidenum">
              <a:rPr lang="en-GB" smtClean="0"/>
              <a:pPr/>
              <a:t>‹#›</a:t>
            </a:fld>
            <a:endParaRPr lang="en-GB"/>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51DFE6-62B9-4D7A-8C95-A9547C733890}" type="slidenum">
              <a:rPr lang="en-GB" smtClean="0"/>
              <a:pPr/>
              <a:t>‹#›</a:t>
            </a:fld>
            <a:endParaRPr lang="en-GB"/>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000BFD-F491-4B7E-B259-8B0A9B6B2397}" type="datetimeFigureOut">
              <a:rPr lang="en-GB" smtClean="0"/>
              <a:pPr/>
              <a:t>21/04/2020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2151DFE6-62B9-4D7A-8C95-A9547C73389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000BFD-F491-4B7E-B259-8B0A9B6B2397}" type="datetimeFigureOut">
              <a:rPr lang="en-GB" smtClean="0"/>
              <a:pPr/>
              <a:t>21/04/2020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151DFE6-62B9-4D7A-8C95-A9547C73389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mb/>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7772400" cy="5257800"/>
          </a:xfrm>
        </p:spPr>
        <p:txBody>
          <a:bodyPr>
            <a:normAutofit fontScale="90000"/>
          </a:bodyPr>
          <a:lstStyle/>
          <a:p>
            <a:r>
              <a:rPr lang="en-US" b="1" dirty="0" smtClean="0"/>
              <a:t>FACULTY OF SOCIAL SCIENCE</a:t>
            </a:r>
            <a:r>
              <a:rPr lang="en-US" dirty="0" smtClean="0"/>
              <a:t/>
            </a:r>
            <a:br>
              <a:rPr lang="en-US" dirty="0" smtClean="0"/>
            </a:br>
            <a:r>
              <a:rPr lang="en-US" dirty="0" smtClean="0"/>
              <a:t>B.A-11 HONS , POLITICAL SCIENCE, PAPER-3, UNIT-5, INFLUENCING FACTORS OF VOTING BEHAVIOR, PROF.M.ALAM,LECTURE SERIES-9</a:t>
            </a:r>
            <a:endParaRPr lang="en-GB" dirty="0"/>
          </a:p>
        </p:txBody>
      </p:sp>
      <p:pic>
        <p:nvPicPr>
          <p:cNvPr id="1026" name="Picture 2" descr="C:\Users\win-7\Pictures\Capture.PNG"/>
          <p:cNvPicPr>
            <a:picLocks noChangeAspect="1" noChangeArrowheads="1"/>
          </p:cNvPicPr>
          <p:nvPr/>
        </p:nvPicPr>
        <p:blipFill>
          <a:blip r:embed="rId2" cstate="print"/>
          <a:srcRect/>
          <a:stretch>
            <a:fillRect/>
          </a:stretch>
        </p:blipFill>
        <p:spPr bwMode="auto">
          <a:xfrm>
            <a:off x="3581400" y="0"/>
            <a:ext cx="1600200" cy="1609089"/>
          </a:xfrm>
          <a:prstGeom prst="rect">
            <a:avLst/>
          </a:prstGeom>
          <a:noFill/>
        </p:spPr>
      </p:pic>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2209800"/>
          <a:ext cx="91440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04800" y="0"/>
            <a:ext cx="8534400" cy="1752600"/>
          </a:xfrm>
          <a:prstGeom prst="rect">
            <a:avLst/>
          </a:prstGeom>
          <a:noFill/>
        </p:spPr>
        <p:txBody>
          <a:bodyPr wrap="square" rtlCol="0">
            <a:spAutoFit/>
          </a:bodyPr>
          <a:lstStyle/>
          <a:p>
            <a:r>
              <a:rPr lang="en-US" sz="3600" b="1" i="1" dirty="0" smtClean="0"/>
              <a:t>There are some important factors which encourage citizens to be active towards voting behavior</a:t>
            </a:r>
            <a:r>
              <a:rPr lang="en-US" sz="3600" dirty="0" smtClean="0"/>
              <a:t>.</a:t>
            </a:r>
            <a:endParaRPr lang="en-GB" sz="4000" dirty="0"/>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381000"/>
          <a:ext cx="82296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0"/>
          <a:ext cx="8229600" cy="6126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229600" cy="6659563"/>
          </a:xfrm>
        </p:spPr>
        <p:txBody>
          <a:bodyPr>
            <a:normAutofit/>
          </a:bodyPr>
          <a:lstStyle/>
          <a:p>
            <a:r>
              <a:rPr lang="en-US" b="1" i="1" dirty="0" smtClean="0"/>
              <a:t>Economic factors</a:t>
            </a:r>
            <a:r>
              <a:rPr lang="en-US" dirty="0" smtClean="0"/>
              <a:t>:</a:t>
            </a:r>
          </a:p>
          <a:p>
            <a:endParaRPr lang="en-US" dirty="0" smtClean="0"/>
          </a:p>
          <a:p>
            <a:endParaRPr lang="en-US" dirty="0" smtClean="0"/>
          </a:p>
          <a:p>
            <a:endParaRPr lang="en-GB" dirty="0"/>
          </a:p>
        </p:txBody>
      </p:sp>
      <p:sp>
        <p:nvSpPr>
          <p:cNvPr id="4" name="Rectangle 3"/>
          <p:cNvSpPr/>
          <p:nvPr/>
        </p:nvSpPr>
        <p:spPr>
          <a:xfrm>
            <a:off x="990600" y="990600"/>
            <a:ext cx="7696200" cy="548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 The most effective is also considered of  unemployment, poverty and hardship which  have low income and so they do not have  much interest in political activities. I have  found  these attitudes in the election between  1991 and 2004 that these lower groups had come to fore of the electoral battle. The peasants ,lobby hade also been from all accounts the most influential in the </a:t>
            </a:r>
            <a:r>
              <a:rPr lang="en-US" sz="3200" b="1" i="1" dirty="0" smtClean="0">
                <a:solidFill>
                  <a:srgbClr val="FF0000"/>
                </a:solidFill>
              </a:rPr>
              <a:t>12</a:t>
            </a:r>
            <a:r>
              <a:rPr lang="en-US" sz="3200" b="1" i="1" baseline="30000" dirty="0" smtClean="0">
                <a:solidFill>
                  <a:srgbClr val="FF0000"/>
                </a:solidFill>
              </a:rPr>
              <a:t>th</a:t>
            </a:r>
            <a:r>
              <a:rPr lang="en-US" sz="3200" b="1" i="1" dirty="0" smtClean="0">
                <a:solidFill>
                  <a:srgbClr val="FF0000"/>
                </a:solidFill>
              </a:rPr>
              <a:t> and 13</a:t>
            </a:r>
            <a:r>
              <a:rPr lang="en-US" sz="3200" b="1" i="1" baseline="30000" dirty="0" smtClean="0">
                <a:solidFill>
                  <a:srgbClr val="FF0000"/>
                </a:solidFill>
              </a:rPr>
              <a:t>th</a:t>
            </a:r>
            <a:r>
              <a:rPr lang="en-US" sz="3200" b="1" i="1" dirty="0" smtClean="0">
                <a:solidFill>
                  <a:srgbClr val="FF0000"/>
                </a:solidFill>
              </a:rPr>
              <a:t>  </a:t>
            </a:r>
            <a:r>
              <a:rPr lang="en-US" sz="3200" b="1" i="1" dirty="0" err="1" smtClean="0">
                <a:solidFill>
                  <a:srgbClr val="FF0000"/>
                </a:solidFill>
              </a:rPr>
              <a:t>lok</a:t>
            </a:r>
            <a:r>
              <a:rPr lang="en-US" sz="3200" b="1" i="1" dirty="0" smtClean="0">
                <a:solidFill>
                  <a:srgbClr val="FF0000"/>
                </a:solidFill>
              </a:rPr>
              <a:t> </a:t>
            </a:r>
            <a:r>
              <a:rPr lang="en-US" sz="3200" b="1" i="1" dirty="0" err="1" smtClean="0">
                <a:solidFill>
                  <a:srgbClr val="FF0000"/>
                </a:solidFill>
              </a:rPr>
              <a:t>sabha</a:t>
            </a:r>
            <a:r>
              <a:rPr lang="en-US" sz="3200" b="1" i="1" dirty="0" smtClean="0">
                <a:solidFill>
                  <a:srgbClr val="FF0000"/>
                </a:solidFill>
              </a:rPr>
              <a:t> </a:t>
            </a:r>
            <a:r>
              <a:rPr lang="en-US" sz="3200" dirty="0" smtClean="0"/>
              <a:t>elections.</a:t>
            </a:r>
            <a:endParaRPr lang="en-GB" sz="3200" dirty="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09800"/>
            <a:ext cx="4800600" cy="1200912"/>
          </a:xfrm>
          <a:ln>
            <a:solidFill>
              <a:srgbClr val="C00000"/>
            </a:solidFill>
          </a:ln>
          <a:effectLst>
            <a:glow rad="139700">
              <a:schemeClr val="accent5">
                <a:satMod val="175000"/>
                <a:alpha val="40000"/>
              </a:schemeClr>
            </a:glow>
            <a:outerShdw blurRad="381000" dist="2540000" dir="21540000" sx="200000" sy="200000" algn="ctr" rotWithShape="0">
              <a:srgbClr val="000000">
                <a:alpha val="43137"/>
              </a:srgbClr>
            </a:outerShdw>
            <a:reflection blurRad="6350" stA="50000" endA="300" endPos="90000" dir="5400000" sy="-100000" algn="bl" rotWithShape="0"/>
            <a:softEdge rad="317500"/>
          </a:effectLst>
          <a:scene3d>
            <a:camera prst="orthographicFront">
              <a:rot lat="0" lon="0" rev="300000"/>
            </a:camera>
            <a:lightRig rig="threePt" dir="t"/>
          </a:scene3d>
        </p:spPr>
        <p:txBody>
          <a:bodyPr>
            <a:normAutofit fontScale="90000"/>
          </a:bodyPr>
          <a:lstStyle/>
          <a:p>
            <a:r>
              <a:rPr lang="en-US" sz="9600" b="1" i="1" dirty="0" smtClean="0">
                <a:solidFill>
                  <a:srgbClr val="660066"/>
                </a:solidFill>
                <a:latin typeface="Algerian" pitchFamily="82" charset="0"/>
              </a:rPr>
              <a:t>The end</a:t>
            </a:r>
            <a:endParaRPr lang="en-GB" sz="9600" b="1" i="1" dirty="0">
              <a:solidFill>
                <a:srgbClr val="660066"/>
              </a:solidFill>
              <a:latin typeface="Algerian" pitchFamily="82" charset="0"/>
            </a:endParaRPr>
          </a:p>
        </p:txBody>
      </p:sp>
    </p:spTree>
  </p:cSld>
  <p:clrMapOvr>
    <a:masterClrMapping/>
  </p:clrMapOvr>
  <p:transition spd="med">
    <p:comb/>
    <p:sndAc>
      <p:stSnd>
        <p:snd r:embed="rId2" name="drumroll.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273</Words>
  <Application>Microsoft Office PowerPoint</Application>
  <PresentationFormat>On-screen Show (4:3)</PresentationFormat>
  <Paragraphs>14</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FACULTY OF SOCIAL SCIENCE B.A-11 HONS , POLITICAL SCIENCE, PAPER-3, UNIT-5, INFLUENCING FACTORS OF VOTING BEHAVIOR, PROF.M.ALAM,LECTURE SERIES-9</vt:lpstr>
      <vt:lpstr>PowerPoint Presentation</vt:lpstr>
      <vt:lpstr>PowerPoint Presentation</vt:lpstr>
      <vt:lpstr>PowerPoint Presentation</vt:lpstr>
      <vt:lpstr>PowerPoint Presentation</vt:lpstr>
      <vt:lpstr>PowerPoint Presentation</vt:lpstr>
      <vt:lpstr>The end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POLITICAL SCIENCE, SEMESTER-2,UNIT-2,INFLUENCING FACTORS OF VOTING BEHAVIOR, PROF.M.ALAM,LECTURE SERIES-8</dc:title>
  <dc:creator>win-7</dc:creator>
  <cp:lastModifiedBy>User</cp:lastModifiedBy>
  <cp:revision>22</cp:revision>
  <dcterms:created xsi:type="dcterms:W3CDTF">2020-04-19T02:08:13Z</dcterms:created>
  <dcterms:modified xsi:type="dcterms:W3CDTF">2020-04-21T02:31:55Z</dcterms:modified>
</cp:coreProperties>
</file>